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0" r:id="rId1"/>
  </p:sldMasterIdLst>
  <p:notesMasterIdLst>
    <p:notesMasterId r:id="rId18"/>
  </p:notesMasterIdLst>
  <p:handoutMasterIdLst>
    <p:handoutMasterId r:id="rId19"/>
  </p:handoutMasterIdLst>
  <p:sldIdLst>
    <p:sldId id="256" r:id="rId2"/>
    <p:sldId id="403" r:id="rId3"/>
    <p:sldId id="407" r:id="rId4"/>
    <p:sldId id="408" r:id="rId5"/>
    <p:sldId id="384" r:id="rId6"/>
    <p:sldId id="419" r:id="rId7"/>
    <p:sldId id="417" r:id="rId8"/>
    <p:sldId id="418" r:id="rId9"/>
    <p:sldId id="415" r:id="rId10"/>
    <p:sldId id="411" r:id="rId11"/>
    <p:sldId id="416" r:id="rId12"/>
    <p:sldId id="414" r:id="rId13"/>
    <p:sldId id="420" r:id="rId14"/>
    <p:sldId id="410" r:id="rId15"/>
    <p:sldId id="413" r:id="rId16"/>
    <p:sldId id="412" r:id="rId17"/>
  </p:sldIdLst>
  <p:sldSz cx="9144000" cy="6858000" type="screen4x3"/>
  <p:notesSz cx="7010400" cy="9296400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Monotype Sorts" pitchFamily="2" charset="2"/>
      <p:regular r:id="rId24"/>
    </p:embeddedFont>
    <p:embeddedFont>
      <p:font typeface="Humnst777 BT" pitchFamily="34" charset="0"/>
      <p:regular r:id="rId25"/>
      <p:bold r:id="rId26"/>
      <p:italic r:id="rId27"/>
      <p:boldItalic r:id="rId2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clrMru>
    <a:srgbClr val="000000"/>
    <a:srgbClr val="00FFFF"/>
    <a:srgbClr val="003399"/>
    <a:srgbClr val="82E6FE"/>
    <a:srgbClr val="A3F8FF"/>
    <a:srgbClr val="00BFFF"/>
    <a:srgbClr val="33CCCC"/>
    <a:srgbClr val="990000"/>
    <a:srgbClr val="0099CC"/>
    <a:srgbClr val="0099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434" autoAdjust="0"/>
    <p:restoredTop sz="99767" autoAdjust="0"/>
  </p:normalViewPr>
  <p:slideViewPr>
    <p:cSldViewPr snapToGrid="0">
      <p:cViewPr varScale="1">
        <p:scale>
          <a:sx n="76" d="100"/>
          <a:sy n="76" d="100"/>
        </p:scale>
        <p:origin x="-1440" y="-84"/>
      </p:cViewPr>
      <p:guideLst>
        <p:guide orient="horz" pos="1680"/>
        <p:guide pos="1200"/>
        <p:guide pos="39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46"/>
    </p:cViewPr>
  </p:sorterViewPr>
  <p:notesViewPr>
    <p:cSldViewPr snapToGrid="0">
      <p:cViewPr varScale="1">
        <p:scale>
          <a:sx n="77" d="100"/>
          <a:sy n="77" d="100"/>
        </p:scale>
        <p:origin x="-2052" y="-96"/>
      </p:cViewPr>
      <p:guideLst>
        <p:guide orient="horz" pos="2928"/>
        <p:guide pos="220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2E0348F8-4B93-4DA0-BE48-0296776605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02" tIns="46401" rIns="92802" bIns="46401" numCol="1" anchor="b" anchorCtr="0" compatLnSpc="1">
            <a:prstTxWarp prst="textNoShape">
              <a:avLst/>
            </a:prstTxWarp>
          </a:bodyPr>
          <a:lstStyle>
            <a:lvl1pPr algn="r" defTabSz="928688">
              <a:defRPr smtClean="0">
                <a:solidFill>
                  <a:srgbClr val="FFFF00"/>
                </a:solidFill>
              </a:defRPr>
            </a:lvl1pPr>
          </a:lstStyle>
          <a:p>
            <a:pPr>
              <a:defRPr/>
            </a:pPr>
            <a:fld id="{A4A5D0B7-BE47-4733-BA5B-AAFDBD1F6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BC7476-C6CF-4567-A2C1-6AD58FF313B7}" type="slidenum">
              <a:rPr lang="en-US"/>
              <a:pPr/>
              <a:t>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0"/>
          <p:cNvSpPr txBox="1">
            <a:spLocks noChangeArrowheads="1"/>
          </p:cNvSpPr>
          <p:nvPr/>
        </p:nvSpPr>
        <p:spPr bwMode="auto">
          <a:xfrm>
            <a:off x="457200" y="2971800"/>
            <a:ext cx="8229600" cy="3424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G.R. Wiggans,*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P.M. VanRaden,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T.A. Cooper,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2400"/>
              </a:spcAft>
              <a:buClrTx/>
              <a:buSzTx/>
              <a:buFontTx/>
              <a:buNone/>
              <a:tabLst/>
              <a:defRPr/>
            </a:pP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C.P. Van Tassell,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T. Sonstegard,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0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 and B. Simpson</a:t>
            </a:r>
            <a:r>
              <a:rPr lang="en-US" sz="30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endParaRPr lang="en-US" sz="3000" b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Animal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Improvement Programs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and </a:t>
            </a: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Bovine Functional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Genomics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Laboratories, Agricultural 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Research Service,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USDA, Beltsville</a:t>
            </a:r>
            <a:r>
              <a:rPr lang="en-US" sz="24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MD</a:t>
            </a:r>
          </a:p>
          <a:p>
            <a:pPr>
              <a:spcAft>
                <a:spcPct val="50000"/>
              </a:spcAft>
              <a:defRPr/>
            </a:pPr>
            <a:r>
              <a:rPr lang="en-US" sz="2400" b="1" baseline="300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sz="2400" b="1" baseline="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Gene Seek, Lincoln, NE</a:t>
            </a:r>
            <a:endParaRPr lang="en-US" sz="2400" b="1" baseline="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2800" b="1" dirty="0" smtClean="0">
                <a:solidFill>
                  <a:srgbClr val="FFFF00"/>
                </a:solidFill>
                <a:latin typeface="Calibri" pitchFamily="34" charset="0"/>
                <a:cs typeface="Calibri" pitchFamily="34" charset="0"/>
              </a:rPr>
              <a:t>george.wiggans@ars.usda.gov</a:t>
            </a:r>
            <a:endParaRPr lang="en-US" sz="2800" b="1" dirty="0">
              <a:solidFill>
                <a:srgbClr val="FFFF00"/>
              </a:solidFill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0" y="2606040"/>
            <a:ext cx="9144000" cy="87036"/>
            <a:chOff x="0" y="2843784"/>
            <a:chExt cx="9144000" cy="87036"/>
          </a:xfrm>
        </p:grpSpPr>
        <p:sp>
          <p:nvSpPr>
            <p:cNvPr id="8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12" name="Text Box 51"/>
          <p:cNvSpPr txBox="1">
            <a:spLocks noChangeArrowheads="1"/>
          </p:cNvSpPr>
          <p:nvPr userDrawn="1"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2012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ADSA-AMPA-ASAS-CSAS-WSASAS joint annual meeting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6482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455612" y="455613"/>
            <a:ext cx="6400800" cy="553998"/>
          </a:xfrm>
        </p:spPr>
        <p:txBody>
          <a:bodyPr/>
          <a:lstStyle>
            <a:lvl1pPr>
              <a:defRPr sz="3600"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3" name="Picture 12" descr="150th-logo.jpg"/>
          <p:cNvPicPr>
            <a:picLocks noChangeAspect="1"/>
          </p:cNvPicPr>
          <p:nvPr userDrawn="1"/>
        </p:nvPicPr>
        <p:blipFill>
          <a:blip r:embed="rId2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15" name="Picture 14" descr="ARSlogo-bw.tif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sp>
        <p:nvSpPr>
          <p:cNvPr id="14" name="Text Box 50"/>
          <p:cNvSpPr txBox="1">
            <a:spLocks noChangeArrowheads="1"/>
          </p:cNvSpPr>
          <p:nvPr userDrawn="1"/>
        </p:nvSpPr>
        <p:spPr bwMode="ltGray">
          <a:xfrm>
            <a:off x="7718972" y="6561674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6225" y="182563"/>
            <a:ext cx="2055813" cy="297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82563"/>
            <a:ext cx="6018212" cy="297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1325" y="1227138"/>
            <a:ext cx="7239000" cy="3743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233488"/>
            <a:ext cx="4037012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33488"/>
            <a:ext cx="4037013" cy="1924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tif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27279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718972" y="6561674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9" name="Picture 18" descr="150th-logo.jpg"/>
          <p:cNvPicPr>
            <a:picLocks noChangeAspect="1"/>
          </p:cNvPicPr>
          <p:nvPr/>
        </p:nvPicPr>
        <p:blipFill>
          <a:blip r:embed="rId16" cstate="print"/>
          <a:srcRect l="6000" t="7426" r="6000" b="7426"/>
          <a:stretch>
            <a:fillRect/>
          </a:stretch>
        </p:blipFill>
        <p:spPr>
          <a:xfrm>
            <a:off x="8366760" y="6217920"/>
            <a:ext cx="643257" cy="502920"/>
          </a:xfrm>
          <a:prstGeom prst="rect">
            <a:avLst/>
          </a:prstGeom>
        </p:spPr>
      </p:pic>
      <p:pic>
        <p:nvPicPr>
          <p:cNvPr id="20" name="Picture 19" descr="ARSlogo-bw.tif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09560" y="6286322"/>
            <a:ext cx="351692" cy="2286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868680"/>
            <a:ext cx="9144000" cy="87036"/>
            <a:chOff x="0" y="2843784"/>
            <a:chExt cx="9144000" cy="87036"/>
          </a:xfrm>
        </p:grpSpPr>
        <p:sp>
          <p:nvSpPr>
            <p:cNvPr id="25" name="Rectangle 46"/>
            <p:cNvSpPr>
              <a:spLocks noChangeArrowheads="1"/>
            </p:cNvSpPr>
            <p:nvPr userDrawn="1"/>
          </p:nvSpPr>
          <p:spPr bwMode="ltGray">
            <a:xfrm>
              <a:off x="0" y="2843784"/>
              <a:ext cx="9144000" cy="27432"/>
            </a:xfrm>
            <a:prstGeom prst="rect">
              <a:avLst/>
            </a:prstGeom>
            <a:solidFill>
              <a:srgbClr val="5BE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6" name="Rectangle 47"/>
            <p:cNvSpPr>
              <a:spLocks noChangeArrowheads="1"/>
            </p:cNvSpPr>
            <p:nvPr userDrawn="1"/>
          </p:nvSpPr>
          <p:spPr bwMode="ltGray">
            <a:xfrm>
              <a:off x="0" y="2912532"/>
              <a:ext cx="9144000" cy="18288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40000"/>
                </a:spcBef>
                <a:buClr>
                  <a:schemeClr val="accent1"/>
                </a:buClr>
                <a:buSzPct val="75000"/>
                <a:buFont typeface="Wingdings" pitchFamily="2" charset="2"/>
                <a:buChar char="Ø"/>
                <a:defRPr/>
              </a:pPr>
              <a:endParaRPr lang="en-AU" sz="2800" b="1"/>
            </a:p>
          </p:txBody>
        </p:sp>
      </p:grp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61674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2012</a:t>
            </a:r>
            <a:r>
              <a:rPr kumimoji="1" lang="en-US" b="1" baseline="0" dirty="0" smtClean="0">
                <a:latin typeface="Calibri" pitchFamily="34" charset="0"/>
                <a:cs typeface="Calibri" pitchFamily="34" charset="0"/>
              </a:rPr>
              <a:t> ADSA-AMPA-ASAS-CSAS-WSASAS joint annual meeting</a:t>
            </a:r>
            <a:r>
              <a:rPr lang="en-US" sz="1200" b="1" kern="1200" dirty="0" smtClean="0">
                <a:solidFill>
                  <a:schemeClr val="tx1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7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8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67000"/>
        <a:buFont typeface="Monotype Sorts" pitchFamily="2" charset="2"/>
        <a:buChar char="l"/>
        <a:defRPr sz="3200" b="1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0" fontAlgn="base" hangingPunct="0">
        <a:spcBef>
          <a:spcPct val="0"/>
        </a:spcBef>
        <a:spcAft>
          <a:spcPct val="50000"/>
        </a:spcAft>
        <a:buClr>
          <a:srgbClr val="00FFFF"/>
        </a:buClr>
        <a:buSzPct val="80000"/>
        <a:buFont typeface="Monotype Sorts" pitchFamily="2" charset="2"/>
        <a:buChar char="w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206500" indent="-515938" algn="l" rtl="0" eaLnBrk="0" fontAlgn="base" hangingPunct="0">
        <a:spcBef>
          <a:spcPct val="0"/>
        </a:spcBef>
        <a:spcAft>
          <a:spcPct val="50000"/>
        </a:spcAft>
        <a:buClr>
          <a:schemeClr val="tx1"/>
        </a:buClr>
        <a:buSzPct val="120000"/>
        <a:buFont typeface="Humnst777 BT"/>
        <a:buChar char="−"/>
        <a:defRPr sz="3200" b="1"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637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5612" y="455614"/>
            <a:ext cx="6977922" cy="1864869"/>
          </a:xfrm>
        </p:spPr>
        <p:txBody>
          <a:bodyPr/>
          <a:lstStyle/>
          <a:p>
            <a:pPr>
              <a:lnSpc>
                <a:spcPts val="5000"/>
              </a:lnSpc>
              <a:spcAft>
                <a:spcPts val="0"/>
              </a:spcAft>
            </a:pPr>
            <a:r>
              <a:rPr lang="en-US" sz="4400" dirty="0" smtClean="0"/>
              <a:t>Characteristics and use of the </a:t>
            </a:r>
            <a:r>
              <a:rPr lang="en-US" sz="4400" dirty="0" err="1" smtClean="0"/>
              <a:t>Illumina</a:t>
            </a:r>
            <a:r>
              <a:rPr lang="en-US" sz="4400" dirty="0" smtClean="0"/>
              <a:t> </a:t>
            </a:r>
            <a:r>
              <a:rPr lang="en-US" sz="4400" dirty="0" err="1" smtClean="0"/>
              <a:t>BovineLD</a:t>
            </a:r>
            <a:r>
              <a:rPr lang="en-US" sz="4400" dirty="0" smtClean="0"/>
              <a:t> </a:t>
            </a:r>
            <a:r>
              <a:rPr lang="en-US" sz="4400" dirty="0" err="1" smtClean="0"/>
              <a:t>BeadChip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3200" dirty="0" smtClean="0">
                <a:solidFill>
                  <a:srgbClr val="FFFF00"/>
                </a:solidFill>
              </a:rPr>
              <a:t>(</a:t>
            </a:r>
            <a:r>
              <a:rPr lang="en-US" sz="3200" dirty="0" err="1" smtClean="0">
                <a:solidFill>
                  <a:srgbClr val="FFFF00"/>
                </a:solidFill>
              </a:rPr>
              <a:t>abstr</a:t>
            </a:r>
            <a:r>
              <a:rPr lang="en-US" sz="3200" dirty="0" smtClean="0">
                <a:solidFill>
                  <a:srgbClr val="FFFF00"/>
                </a:solidFill>
              </a:rPr>
              <a:t>. 450)</a:t>
            </a:r>
          </a:p>
        </p:txBody>
      </p:sp>
      <p:pic>
        <p:nvPicPr>
          <p:cNvPr id="125" name="Picture 124" descr="BovineLD BeadChip.jpg"/>
          <p:cNvPicPr>
            <a:picLocks noChangeAspect="1"/>
          </p:cNvPicPr>
          <p:nvPr/>
        </p:nvPicPr>
        <p:blipFill>
          <a:blip r:embed="rId3" cstate="print"/>
          <a:srcRect l="29156" r="27378"/>
          <a:stretch>
            <a:fillRect/>
          </a:stretch>
        </p:blipFill>
        <p:spPr>
          <a:xfrm>
            <a:off x="7677610" y="154866"/>
            <a:ext cx="836216" cy="219456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546100" dist="38100" dir="1920000" sx="89000" sy="89000" algn="ctr">
              <a:srgbClr val="00BFFF"/>
            </a:outerShdw>
          </a:effectLst>
          <a:scene3d>
            <a:camera prst="perspectiveFront" fov="2700000">
              <a:rot lat="20376000" lon="1938000" rev="20112001"/>
            </a:camera>
            <a:lightRig rig="flat" dir="t"/>
          </a:scene3d>
          <a:sp3d prstMaterial="powder">
            <a:extrusionClr>
              <a:schemeClr val="tx1"/>
            </a:extrusionClr>
          </a:sp3d>
        </p:spPr>
      </p:pic>
      <p:sp>
        <p:nvSpPr>
          <p:cNvPr id="126" name="TextBox 125"/>
          <p:cNvSpPr txBox="1"/>
          <p:nvPr/>
        </p:nvSpPr>
        <p:spPr>
          <a:xfrm rot="17596434">
            <a:off x="7818068" y="1398065"/>
            <a:ext cx="155172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FFFF"/>
                </a:solidFill>
                <a:latin typeface="Calibri" pitchFamily="34" charset="0"/>
                <a:cs typeface="Calibri" pitchFamily="34" charset="0"/>
              </a:rPr>
              <a:t>Courtesy</a:t>
            </a:r>
            <a:r>
              <a:rPr lang="en-US" sz="800" b="1" dirty="0" smtClean="0">
                <a:solidFill>
                  <a:srgbClr val="82E6FE"/>
                </a:solidFill>
                <a:latin typeface="Calibri" pitchFamily="34" charset="0"/>
                <a:cs typeface="Calibri" pitchFamily="34" charset="0"/>
              </a:rPr>
              <a:t> of </a:t>
            </a:r>
            <a:r>
              <a:rPr lang="en-US" sz="800" b="1" dirty="0" err="1" smtClean="0">
                <a:solidFill>
                  <a:srgbClr val="82E6FE"/>
                </a:solidFill>
                <a:latin typeface="Calibri" pitchFamily="34" charset="0"/>
                <a:cs typeface="Calibri" pitchFamily="34" charset="0"/>
              </a:rPr>
              <a:t>Illumina</a:t>
            </a:r>
            <a:r>
              <a:rPr lang="en-US" sz="800" b="1" dirty="0" smtClean="0">
                <a:solidFill>
                  <a:srgbClr val="82E6FE"/>
                </a:solidFill>
                <a:latin typeface="Calibri" pitchFamily="34" charset="0"/>
                <a:cs typeface="Calibri" pitchFamily="34" charset="0"/>
              </a:rPr>
              <a:t>, Inc.</a:t>
            </a:r>
            <a:endParaRPr lang="en-US" sz="800" b="1" dirty="0">
              <a:solidFill>
                <a:srgbClr val="82E6FE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SNP call rates</a:t>
            </a:r>
            <a:endParaRPr lang="en-US" sz="3200" i="1" dirty="0">
              <a:solidFill>
                <a:srgbClr val="00FFFF"/>
              </a:solidFill>
            </a:endParaRPr>
          </a:p>
        </p:txBody>
      </p:sp>
      <p:pic>
        <p:nvPicPr>
          <p:cNvPr id="4" name="Picture 3" descr="BovineLD-GGP_call rat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0"/>
            <a:ext cx="8229600" cy="47146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ovineLD-GGP_M-F-Y call rate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0"/>
            <a:ext cx="8229600" cy="4703430"/>
          </a:xfrm>
          <a:prstGeom prst="rect">
            <a:avLst/>
          </a:prstGeo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Call rates for Y SNP in common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32079" y="4973656"/>
            <a:ext cx="24338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  <a:latin typeface="Calibri"/>
                <a:cs typeface="Calibri"/>
              </a:rPr>
              <a:t>–</a:t>
            </a:r>
            <a:endParaRPr lang="en-US" sz="2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7813" y="5052322"/>
            <a:ext cx="436730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/</a:t>
            </a:r>
            <a:r>
              <a:rPr lang="en-US" sz="14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8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/</a:t>
            </a:r>
            <a:endParaRPr lang="en-US" sz="18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SNP parent-progeny conflicts</a:t>
            </a:r>
          </a:p>
        </p:txBody>
      </p:sp>
      <p:pic>
        <p:nvPicPr>
          <p:cNvPr id="4" name="Picture 3" descr="BovineLD-GGP_parent-progeny conflict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1"/>
            <a:ext cx="8229600" cy="472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Imputation accuracy </a:t>
            </a:r>
            <a:r>
              <a:rPr lang="en-US" dirty="0" smtClean="0">
                <a:solidFill>
                  <a:srgbClr val="00FFFF"/>
                </a:solidFill>
              </a:rPr>
              <a:t>(%)</a:t>
            </a:r>
            <a:endParaRPr lang="en-US" dirty="0">
              <a:solidFill>
                <a:srgbClr val="00FFFF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3184" y="1423026"/>
          <a:ext cx="7858920" cy="210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10026"/>
                <a:gridCol w="1698172"/>
                <a:gridCol w="2660073"/>
                <a:gridCol w="890649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Breed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Bovine3K</a:t>
                      </a:r>
                      <a:endParaRPr lang="en-US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BovineLD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GGP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Holstein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alibri" pitchFamily="34" charset="0"/>
                          <a:cs typeface="Calibri" pitchFamily="34" charset="0"/>
                        </a:rPr>
                        <a:t>95.9</a:t>
                      </a:r>
                      <a:endParaRPr lang="en-US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tabLst>
                          <a:tab pos="16002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98.9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99.2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Jersey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alibri" pitchFamily="34" charset="0"/>
                          <a:cs typeface="Calibri" pitchFamily="34" charset="0"/>
                        </a:rPr>
                        <a:t>94.6</a:t>
                      </a:r>
                      <a:endParaRPr lang="en-US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98.3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98.9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Brown Swiss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 smtClean="0">
                          <a:latin typeface="Calibri" pitchFamily="34" charset="0"/>
                          <a:cs typeface="Calibri" pitchFamily="34" charset="0"/>
                        </a:rPr>
                        <a:t>93.9</a:t>
                      </a:r>
                      <a:endParaRPr lang="en-US" sz="32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97.9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</a:t>
            </a:r>
            <a:r>
              <a:rPr lang="en-US" dirty="0" smtClean="0">
                <a:solidFill>
                  <a:srgbClr val="00FFFF"/>
                </a:solidFill>
              </a:rPr>
              <a:t>(%)</a:t>
            </a:r>
            <a:r>
              <a:rPr lang="en-US" dirty="0" smtClean="0">
                <a:solidFill>
                  <a:schemeClr val="tx1"/>
                </a:solidFill>
              </a:rPr>
              <a:t> for Holsteins &lt;2 yr old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513184" y="3986559"/>
          <a:ext cx="8108303" cy="1889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619"/>
                <a:gridCol w="2232561"/>
                <a:gridCol w="1211283"/>
                <a:gridCol w="1935678"/>
                <a:gridCol w="1318162"/>
              </a:tblGrid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Male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18288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Bovine3K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18288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1,772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18288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33.1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18288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68.2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18288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BovineLD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740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30.2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72.4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GGP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1,736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71.6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BovineSNP50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21,009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30.1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74.3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3184" y="1328026"/>
          <a:ext cx="8108303" cy="2651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0619"/>
                <a:gridCol w="2232561"/>
                <a:gridCol w="1211283"/>
                <a:gridCol w="1935678"/>
                <a:gridCol w="131816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32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Animal </a:t>
                      </a:r>
                    </a:p>
                    <a:p>
                      <a:pPr algn="l">
                        <a:lnSpc>
                          <a:spcPts val="28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sex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Genotype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Animals (no.)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Parent </a:t>
                      </a:r>
                      <a:r>
                        <a:rPr lang="en-US" sz="28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Avg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Genomic</a:t>
                      </a:r>
                      <a:endParaRPr lang="en-US" sz="28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Female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Bovine3K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23,952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6002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30.2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68.3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BovineLD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32,939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26.0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70.6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GGP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10,662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27.8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71.7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BovineSNP50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en-US" sz="2800" b="1" dirty="0" smtClean="0">
                          <a:latin typeface="Calibri" pitchFamily="34" charset="0"/>
                          <a:cs typeface="Calibri" pitchFamily="34" charset="0"/>
                        </a:rPr>
                        <a:t>13,987</a:t>
                      </a:r>
                      <a:endParaRPr lang="en-US" sz="2800" b="1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30.3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28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74.4</a:t>
                      </a:r>
                      <a:endParaRPr lang="en-US" sz="28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GGP-80K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1600"/>
            <a:ext cx="8226425" cy="4678204"/>
          </a:xfrm>
        </p:spPr>
        <p:txBody>
          <a:bodyPr/>
          <a:lstStyle/>
          <a:p>
            <a:pPr marL="347663" indent="-347663">
              <a:spcAft>
                <a:spcPts val="3000"/>
              </a:spcAft>
            </a:pPr>
            <a:r>
              <a:rPr lang="en-US" sz="2700" dirty="0" smtClean="0"/>
              <a:t>Full 80K SNP added to 6,909 </a:t>
            </a:r>
            <a:r>
              <a:rPr lang="en-US" sz="2700" dirty="0" err="1" smtClean="0"/>
              <a:t>BovineLD</a:t>
            </a:r>
            <a:r>
              <a:rPr lang="en-US" sz="2700" dirty="0" smtClean="0"/>
              <a:t> SNP</a:t>
            </a:r>
          </a:p>
          <a:p>
            <a:pPr marL="347663" indent="-347663">
              <a:spcAft>
                <a:spcPts val="2400"/>
              </a:spcAft>
            </a:pPr>
            <a:r>
              <a:rPr lang="en-US" sz="2700" dirty="0" smtClean="0"/>
              <a:t>SNP with largest magnitude of effect picked from BovineSNP50 and </a:t>
            </a:r>
            <a:r>
              <a:rPr lang="en-US" sz="2700" dirty="0" err="1" smtClean="0"/>
              <a:t>BovineHD</a:t>
            </a:r>
            <a:r>
              <a:rPr lang="en-US" sz="2700" dirty="0" smtClean="0"/>
              <a:t> chips</a:t>
            </a:r>
          </a:p>
          <a:p>
            <a:pPr marL="347663" indent="-347663">
              <a:spcAft>
                <a:spcPts val="2400"/>
              </a:spcAft>
            </a:pPr>
            <a:r>
              <a:rPr lang="en-US" sz="2700" dirty="0" smtClean="0"/>
              <a:t>Includes single-gene tests</a:t>
            </a:r>
          </a:p>
          <a:p>
            <a:pPr marL="347663" indent="-347663">
              <a:spcAft>
                <a:spcPts val="2400"/>
              </a:spcAft>
            </a:pPr>
            <a:r>
              <a:rPr lang="en-US" sz="2700" dirty="0" smtClean="0"/>
              <a:t>Expected to be available in September 2012 and to be licensed to other genotyping laboratories</a:t>
            </a:r>
          </a:p>
          <a:p>
            <a:pPr marL="347663" indent="-347663">
              <a:spcAft>
                <a:spcPts val="2400"/>
              </a:spcAft>
            </a:pPr>
            <a:r>
              <a:rPr lang="en-US" sz="2700" dirty="0" smtClean="0"/>
              <a:t>Gives same 0.4 percentage-point increase in reliability as using 300K SNP from </a:t>
            </a:r>
            <a:r>
              <a:rPr lang="en-US" sz="2700" dirty="0" err="1" smtClean="0"/>
              <a:t>BovineHD</a:t>
            </a:r>
            <a:r>
              <a:rPr lang="en-US" sz="2700" dirty="0" smtClean="0"/>
              <a:t>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08760"/>
            <a:ext cx="8226425" cy="4370427"/>
          </a:xfrm>
        </p:spPr>
        <p:txBody>
          <a:bodyPr/>
          <a:lstStyle/>
          <a:p>
            <a:pPr marL="396875" indent="-396875">
              <a:spcAft>
                <a:spcPts val="3600"/>
              </a:spcAft>
            </a:pP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BovineLD</a:t>
            </a:r>
            <a:r>
              <a:rPr lang="en-US" dirty="0" smtClean="0"/>
              <a:t> </a:t>
            </a:r>
            <a:r>
              <a:rPr lang="en-US" dirty="0" err="1" smtClean="0"/>
              <a:t>BeadChip</a:t>
            </a:r>
            <a:r>
              <a:rPr lang="en-US" dirty="0" smtClean="0"/>
              <a:t> provides high-quality genotypes</a:t>
            </a:r>
          </a:p>
          <a:p>
            <a:pPr marL="396875" indent="-396875">
              <a:spcAft>
                <a:spcPts val="3600"/>
              </a:spcAft>
            </a:pPr>
            <a:r>
              <a:rPr lang="en-US" dirty="0" smtClean="0"/>
              <a:t>GGP demonstrates the value of the add-on capability of the </a:t>
            </a:r>
            <a:r>
              <a:rPr lang="en-US" dirty="0" err="1" smtClean="0"/>
              <a:t>BovineLD</a:t>
            </a:r>
            <a:r>
              <a:rPr lang="en-US" dirty="0" smtClean="0"/>
              <a:t> chip</a:t>
            </a:r>
          </a:p>
          <a:p>
            <a:pPr>
              <a:spcAft>
                <a:spcPts val="3600"/>
              </a:spcAft>
            </a:pPr>
            <a:r>
              <a:rPr lang="en-US" dirty="0" smtClean="0"/>
              <a:t>GGP-80K  with gene tests and more informative SNP could replace BovineSNP50 </a:t>
            </a:r>
            <a:r>
              <a:rPr lang="en-US" dirty="0" err="1" smtClean="0"/>
              <a:t>BeadChip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Low-density array background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08760"/>
            <a:ext cx="8226425" cy="4370427"/>
          </a:xfrm>
        </p:spPr>
        <p:txBody>
          <a:bodyPr/>
          <a:lstStyle/>
          <a:p>
            <a:pPr marL="396875" indent="-396875">
              <a:spcAft>
                <a:spcPts val="3600"/>
              </a:spcAft>
            </a:pPr>
            <a:r>
              <a:rPr lang="en-US" dirty="0" err="1" smtClean="0"/>
              <a:t>Illumina</a:t>
            </a:r>
            <a:r>
              <a:rPr lang="en-US" dirty="0" smtClean="0"/>
              <a:t> </a:t>
            </a:r>
            <a:r>
              <a:rPr lang="en-US" dirty="0" err="1" smtClean="0"/>
              <a:t>BovineLD</a:t>
            </a:r>
            <a:r>
              <a:rPr lang="en-US" dirty="0" smtClean="0"/>
              <a:t> </a:t>
            </a:r>
            <a:r>
              <a:rPr lang="en-US" dirty="0" err="1" smtClean="0"/>
              <a:t>BeadChip</a:t>
            </a:r>
            <a:r>
              <a:rPr lang="en-US" dirty="0" smtClean="0"/>
              <a:t> (6,909 SNP) replaced Bovine3K </a:t>
            </a:r>
            <a:r>
              <a:rPr lang="en-US" dirty="0" err="1" smtClean="0"/>
              <a:t>BeadChip</a:t>
            </a:r>
            <a:endParaRPr lang="en-US" dirty="0" smtClean="0"/>
          </a:p>
          <a:p>
            <a:pPr marL="396875" indent="-396875">
              <a:spcAft>
                <a:spcPts val="3600"/>
              </a:spcAft>
            </a:pPr>
            <a:r>
              <a:rPr lang="en-US" dirty="0" err="1" smtClean="0"/>
              <a:t>BovineLD</a:t>
            </a:r>
            <a:r>
              <a:rPr lang="en-US" dirty="0" smtClean="0"/>
              <a:t> chip includes add-on capability to allow array customization up to 80,000 SNP</a:t>
            </a:r>
          </a:p>
          <a:p>
            <a:pPr marL="398463" indent="-398463">
              <a:spcAft>
                <a:spcPts val="3600"/>
              </a:spcAft>
            </a:pPr>
            <a:r>
              <a:rPr lang="en-US" dirty="0" err="1" smtClean="0"/>
              <a:t>GeneSeek</a:t>
            </a:r>
            <a:r>
              <a:rPr lang="en-US" dirty="0" smtClean="0"/>
              <a:t> Genomic Profiler </a:t>
            </a:r>
            <a:r>
              <a:rPr lang="en-US" dirty="0" smtClean="0">
                <a:solidFill>
                  <a:srgbClr val="FFFF00"/>
                </a:solidFill>
              </a:rPr>
              <a:t>(GGP)</a:t>
            </a:r>
            <a:r>
              <a:rPr lang="en-US" dirty="0" smtClean="0"/>
              <a:t> with 8,654 SNP and single-gene tests developed from </a:t>
            </a:r>
            <a:r>
              <a:rPr lang="en-US" dirty="0" err="1" smtClean="0"/>
              <a:t>BovineLD</a:t>
            </a:r>
            <a:r>
              <a:rPr lang="en-US" dirty="0" smtClean="0"/>
              <a:t> chip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Low-density array design goals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08760"/>
            <a:ext cx="8226425" cy="4401205"/>
          </a:xfrm>
        </p:spPr>
        <p:txBody>
          <a:bodyPr/>
          <a:lstStyle/>
          <a:p>
            <a:pPr marL="396875" indent="-396875">
              <a:spcAft>
                <a:spcPts val="3000"/>
              </a:spcAft>
            </a:pPr>
            <a:r>
              <a:rPr lang="en-US" sz="3100" dirty="0" smtClean="0"/>
              <a:t>Higher SNP density at chromosome ends to aid imputation</a:t>
            </a:r>
          </a:p>
          <a:p>
            <a:pPr marL="396875" indent="-396875">
              <a:spcAft>
                <a:spcPts val="3000"/>
              </a:spcAft>
            </a:pPr>
            <a:r>
              <a:rPr lang="en-US" sz="3100" dirty="0" smtClean="0"/>
              <a:t>High minor allele frequency</a:t>
            </a:r>
          </a:p>
          <a:p>
            <a:pPr marL="396875" indent="-396875">
              <a:spcAft>
                <a:spcPts val="3000"/>
              </a:spcAft>
            </a:pPr>
            <a:r>
              <a:rPr lang="en-US" sz="3100" dirty="0" smtClean="0"/>
              <a:t>Adequate overlap with Bovine3K chip</a:t>
            </a:r>
          </a:p>
          <a:p>
            <a:pPr marL="396875" indent="-396875">
              <a:spcAft>
                <a:spcPts val="3000"/>
              </a:spcAft>
            </a:pPr>
            <a:r>
              <a:rPr lang="en-US" sz="3100" dirty="0" smtClean="0"/>
              <a:t>Focus on dairy, but useful for beef</a:t>
            </a:r>
          </a:p>
          <a:p>
            <a:pPr marL="396875" indent="-396875">
              <a:spcAft>
                <a:spcPts val="3000"/>
              </a:spcAft>
            </a:pPr>
            <a:r>
              <a:rPr lang="en-US" sz="3100" dirty="0" smtClean="0"/>
              <a:t>Use </a:t>
            </a:r>
            <a:r>
              <a:rPr lang="en-US" sz="3100" dirty="0" err="1" smtClean="0"/>
              <a:t>Infinium</a:t>
            </a:r>
            <a:r>
              <a:rPr lang="en-US" sz="3100" dirty="0" smtClean="0"/>
              <a:t> chemistry for improved reliability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Additional SNP on GGP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08760"/>
            <a:ext cx="8226425" cy="3354765"/>
          </a:xfrm>
        </p:spPr>
        <p:txBody>
          <a:bodyPr/>
          <a:lstStyle/>
          <a:p>
            <a:pPr marL="396875" indent="-396875">
              <a:spcAft>
                <a:spcPts val="3600"/>
              </a:spcAft>
            </a:pPr>
            <a:r>
              <a:rPr lang="en-US" dirty="0" smtClean="0"/>
              <a:t>Single-gene tests</a:t>
            </a:r>
          </a:p>
          <a:p>
            <a:pPr marL="396875" indent="-396875">
              <a:spcAft>
                <a:spcPts val="3600"/>
              </a:spcAft>
            </a:pPr>
            <a:r>
              <a:rPr lang="en-US" dirty="0" smtClean="0"/>
              <a:t>Increased </a:t>
            </a:r>
            <a:r>
              <a:rPr lang="en-US" dirty="0" smtClean="0"/>
              <a:t>overlap with Bovine3K chip</a:t>
            </a:r>
          </a:p>
          <a:p>
            <a:pPr marL="396875" indent="-396875">
              <a:spcAft>
                <a:spcPts val="3600"/>
              </a:spcAft>
            </a:pPr>
            <a:r>
              <a:rPr lang="en-US" dirty="0" smtClean="0"/>
              <a:t>Imputation of microsatellite alleles</a:t>
            </a:r>
          </a:p>
          <a:p>
            <a:pPr marL="396875" indent="-396875">
              <a:spcAft>
                <a:spcPts val="3600"/>
              </a:spcAft>
            </a:pPr>
            <a:r>
              <a:rPr lang="en-US" dirty="0" smtClean="0"/>
              <a:t>Elimination of large gaps between SNP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A3F8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Distribution of SNP by chromosome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3181" y="1423026"/>
          <a:ext cx="7934783" cy="42697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27559"/>
                <a:gridCol w="1665027"/>
                <a:gridCol w="586854"/>
                <a:gridCol w="955343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SNP group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BovineLD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GGP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Autosome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6,651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8,291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pseudoautosomal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region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	17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	17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X-specific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219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268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Y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Mitochondrial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13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New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Duplicates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—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35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108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All SNP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6,909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91440" marB="0" anchor="b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8,762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SNP overlap with other </a:t>
            </a:r>
            <a:r>
              <a:rPr lang="en-US" dirty="0" err="1" smtClean="0"/>
              <a:t>Illumina</a:t>
            </a:r>
            <a:r>
              <a:rPr lang="en-US" dirty="0" smtClean="0"/>
              <a:t> arrays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13184" y="1423026"/>
          <a:ext cx="7081934" cy="3845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03974"/>
                <a:gridCol w="1610436"/>
                <a:gridCol w="825133"/>
                <a:gridCol w="942391"/>
              </a:tblGrid>
              <a:tr h="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32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BeadChip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BovineLD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GGP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BovineSNP50 v2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tabLst>
                          <a:tab pos="16002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6,854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16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8,029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Bovine3K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2,159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	2,677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BovineHD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 unique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ts val="4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17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365760" marT="0" marB="0" anchor="b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4000"/>
                        </a:lnSpc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Calibri" pitchFamily="34" charset="0"/>
                          <a:cs typeface="Calibri" pitchFamily="34" charset="0"/>
                        </a:rPr>
                        <a:t>486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All </a:t>
                      </a:r>
                      <a:r>
                        <a:rPr lang="en-US" sz="3200" b="1" dirty="0" err="1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Illumina</a:t>
                      </a: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 arrays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6,909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rgbClr val="FFFF00"/>
                          </a:solidFill>
                          <a:latin typeface="Calibri" pitchFamily="34" charset="0"/>
                          <a:cs typeface="Calibri" pitchFamily="34" charset="0"/>
                        </a:rPr>
                        <a:t>8,608</a:t>
                      </a:r>
                      <a:endParaRPr lang="en-US" sz="3200" b="1" dirty="0">
                        <a:solidFill>
                          <a:srgbClr val="FFFF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9144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Used in genetic evaluation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0" marB="0" anchor="b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600200" algn="dec"/>
                        </a:tabLst>
                        <a:defRPr/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6,836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0" marB="0" anchor="b"/>
                </a:tc>
                <a:tc>
                  <a:txBody>
                    <a:bodyPr/>
                    <a:lstStyle/>
                    <a:p>
                      <a:pPr algn="l">
                        <a:tabLst>
                          <a:tab pos="1371600" algn="dec"/>
                        </a:tabLst>
                      </a:pP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0" marB="0" anchor="b"/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1371600" algn="dec"/>
                        </a:tabLst>
                      </a:pPr>
                      <a:r>
                        <a:rPr lang="en-US" sz="3200" b="1" dirty="0" smtClean="0">
                          <a:solidFill>
                            <a:srgbClr val="00FFFF"/>
                          </a:solidFill>
                          <a:latin typeface="Calibri" pitchFamily="34" charset="0"/>
                          <a:cs typeface="Calibri" pitchFamily="34" charset="0"/>
                        </a:rPr>
                        <a:t>8,031</a:t>
                      </a:r>
                      <a:endParaRPr lang="en-US" sz="3200" b="1" dirty="0">
                        <a:solidFill>
                          <a:srgbClr val="00FFFF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27432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Low-density genotypes received</a:t>
            </a:r>
            <a:endParaRPr lang="en-US" dirty="0"/>
          </a:p>
        </p:txBody>
      </p:sp>
      <p:pic>
        <p:nvPicPr>
          <p:cNvPr id="20" name="Picture 19" descr="BovineLD-GGP_M-F_Bovine3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0"/>
            <a:ext cx="8229600" cy="4692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Breakdown by genotyping chip</a:t>
            </a:r>
            <a:endParaRPr lang="en-US" sz="3200" i="1" dirty="0">
              <a:solidFill>
                <a:srgbClr val="00FFFF"/>
              </a:solidFill>
            </a:endParaRPr>
          </a:p>
        </p:txBody>
      </p:sp>
      <p:pic>
        <p:nvPicPr>
          <p:cNvPr id="23" name="Picture 22" descr="BovineLD-GGP_M-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0"/>
            <a:ext cx="8229600" cy="47931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r>
              <a:rPr lang="en-US" dirty="0" smtClean="0"/>
              <a:t>Minor allele frequencies</a:t>
            </a:r>
            <a:r>
              <a:rPr lang="en-US" dirty="0" smtClean="0">
                <a:solidFill>
                  <a:srgbClr val="FFFF00"/>
                </a:solidFill>
              </a:rPr>
              <a:t> (MAF)</a:t>
            </a:r>
            <a:endParaRPr lang="en-US" sz="3200" i="1" dirty="0">
              <a:solidFill>
                <a:srgbClr val="FFFF00"/>
              </a:solidFill>
            </a:endParaRPr>
          </a:p>
        </p:txBody>
      </p:sp>
      <p:pic>
        <p:nvPicPr>
          <p:cNvPr id="6" name="Picture 5" descr="BovineLD-GGP_MAF-line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34440"/>
            <a:ext cx="8229600" cy="47258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mh08">
  <a:themeElements>
    <a:clrScheme name="smh08 9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FF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4D4D4D"/>
      </a:lt2>
      <a:accent1>
        <a:srgbClr val="4D4D4D"/>
      </a:accent1>
      <a:accent2>
        <a:srgbClr val="000000"/>
      </a:accent2>
      <a:accent3>
        <a:srgbClr val="FFFFFF"/>
      </a:accent3>
      <a:accent4>
        <a:srgbClr val="000000"/>
      </a:accent4>
      <a:accent5>
        <a:srgbClr val="B2B2B2"/>
      </a:accent5>
      <a:accent6>
        <a:srgbClr val="000000"/>
      </a:accent6>
      <a:hlink>
        <a:srgbClr val="000000"/>
      </a:hlink>
      <a:folHlink>
        <a:srgbClr val="33333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83481</TotalTime>
  <Words>363</Words>
  <Application>Microsoft Office PowerPoint</Application>
  <PresentationFormat>On-screen Show (4:3)</PresentationFormat>
  <Paragraphs>141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Monotype Sorts</vt:lpstr>
      <vt:lpstr>Humnst777 BT</vt:lpstr>
      <vt:lpstr>Wingdings</vt:lpstr>
      <vt:lpstr>smh08</vt:lpstr>
      <vt:lpstr>Characteristics and use of the Illumina BovineLD BeadChip (abstr. 450)</vt:lpstr>
      <vt:lpstr>Low-density array background</vt:lpstr>
      <vt:lpstr>Low-density array design goals</vt:lpstr>
      <vt:lpstr>Additional SNP on GGP</vt:lpstr>
      <vt:lpstr>Distribution of SNP by chromosome</vt:lpstr>
      <vt:lpstr>SNP overlap with other Illumina arrays</vt:lpstr>
      <vt:lpstr>Low-density genotypes received</vt:lpstr>
      <vt:lpstr>Breakdown by genotyping chip</vt:lpstr>
      <vt:lpstr>Minor allele frequencies (MAF)</vt:lpstr>
      <vt:lpstr>SNP call rates</vt:lpstr>
      <vt:lpstr>Call rates for Y SNP in common</vt:lpstr>
      <vt:lpstr>SNP parent-progeny conflicts</vt:lpstr>
      <vt:lpstr>Imputation accuracy (%)</vt:lpstr>
      <vt:lpstr>Reliability (%) for Holsteins &lt;2 yr old</vt:lpstr>
      <vt:lpstr>GGP-80K</vt:lpstr>
      <vt:lpstr>Conclusions</vt:lpstr>
    </vt:vector>
  </TitlesOfParts>
  <Manager>ahs</Manager>
  <Company>AIPL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Macroeconomics of using high quality genetics</dc:subject>
  <dc:creator>SMH</dc:creator>
  <cp:keywords>genetics, dairy cattle, economics</cp:keywords>
  <cp:lastModifiedBy>wiggans</cp:lastModifiedBy>
  <cp:revision>4156</cp:revision>
  <cp:lastPrinted>2001-08-24T14:44:42Z</cp:lastPrinted>
  <dcterms:created xsi:type="dcterms:W3CDTF">2002-07-16T13:01:30Z</dcterms:created>
  <dcterms:modified xsi:type="dcterms:W3CDTF">2012-07-14T21:18:21Z</dcterms:modified>
  <cp:category>China</cp:category>
</cp:coreProperties>
</file>